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5222DEA-A0F8-4EC8-9E2E-C08EEDAC4732}">
  <a:tblStyle styleId="{45222DEA-A0F8-4EC8-9E2E-C08EEDAC47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e10b07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e10b07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daa12b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daa12b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e10b07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e10b07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1efea0aa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1efea0aa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1efea0a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1efea0a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1329a159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1329a159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d1329a15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d1329a15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d1329a15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d1329a15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efea0aa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efea0aa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daa12b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daa12b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daa12b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daa12b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1daa12b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1daa12b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1efea0a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1efea0a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efea0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efea0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efea0aa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efea0aa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efea0aa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efea0a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atahub.io/core/s-and-p-500-companies-financials/r/constituents-financials.csv" TargetMode="External"/><Relationship Id="rId4" Type="http://schemas.openxmlformats.org/officeDocument/2006/relationships/hyperlink" Target="https://www.alphavantage.co/" TargetMode="External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Historical S&amp;P 500 Stock Analysis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800" y="3861300"/>
            <a:ext cx="91440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DATA WIZARDS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(Raphael Joseph, Ramamurthy Sundar, Richard Yu, Wissemeddine Touati, Rishi Thakur)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88" y="672900"/>
            <a:ext cx="4719026" cy="328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 (Continued)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2489700" y="659525"/>
            <a:ext cx="36993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Data Plotting: Consumer Discretionary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6193"/>
            <a:ext cx="3023101" cy="226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850" y="2909887"/>
            <a:ext cx="2978150" cy="223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850" y="0"/>
            <a:ext cx="2978150" cy="223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6"/>
            <a:ext cx="3023101" cy="226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6000" y="1849850"/>
            <a:ext cx="3411999" cy="114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2"/>
          <p:cNvCxnSpPr/>
          <p:nvPr/>
        </p:nvCxnSpPr>
        <p:spPr>
          <a:xfrm rot="10800000">
            <a:off x="4029050" y="2850250"/>
            <a:ext cx="42900" cy="8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621875" y="3804050"/>
            <a:ext cx="1564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CMCSA drop in 2016 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3046975" y="1757600"/>
            <a:ext cx="2208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S&amp;P 500 3 year trend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 (Continued)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985350" y="857425"/>
            <a:ext cx="6830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Data Plotting: Financials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975" y="0"/>
            <a:ext cx="2951024" cy="221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30231"/>
            <a:ext cx="2951024" cy="221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951024" cy="221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975" y="2930225"/>
            <a:ext cx="2951018" cy="221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 flipH="1">
            <a:off x="2528825" y="4672025"/>
            <a:ext cx="12645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3"/>
          <p:cNvSpPr txBox="1"/>
          <p:nvPr/>
        </p:nvSpPr>
        <p:spPr>
          <a:xfrm>
            <a:off x="3755225" y="3245025"/>
            <a:ext cx="12645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Doesn’t affect S&amp;P very much overall, since lowest point in 2016 is similar to 2018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1025" y="2052000"/>
            <a:ext cx="3241951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068400" y="2052000"/>
            <a:ext cx="2208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S&amp;P 500 3 year trend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 (Continued)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2986900" y="960900"/>
            <a:ext cx="30000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Data Plotting: Healthcare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3325"/>
            <a:ext cx="2986899" cy="22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100" y="2903325"/>
            <a:ext cx="2986899" cy="22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675" y="-6"/>
            <a:ext cx="3027750" cy="227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2"/>
            <a:ext cx="2986899" cy="22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6900" y="2103325"/>
            <a:ext cx="3149776" cy="9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068400" y="2052000"/>
            <a:ext cx="2208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S&amp;P 500 3 year trend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Toolsets Used: Jupyter Notebook, Data Science Libraries in Python, Web Scraping Libraries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0450"/>
            <a:ext cx="4405751" cy="23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233" y="2830450"/>
            <a:ext cx="4405766" cy="23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Considerations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0" y="572700"/>
            <a:ext cx="91440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Sources Used: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7F7F7"/>
                </a:highlight>
                <a:hlinkClick r:id="rId3"/>
              </a:rPr>
              <a:t>https://datahub.io/core/s-and-p-500-companies-financials/r/constituents-financials.csv</a:t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7F7F7"/>
                </a:highlight>
                <a:hlinkClick r:id="rId4"/>
              </a:rPr>
              <a:t>https://www.alphavantage.co/</a:t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Sources Consideration: Premium Alpha Vantage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Future Project Considerations: Candlestick Plot to make an investment decision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1500" y="2571750"/>
            <a:ext cx="258588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Candlestick</a:t>
            </a:r>
            <a:r>
              <a:rPr lang="en-GB"/>
              <a:t> Chart Example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0" y="1017725"/>
            <a:ext cx="6544875" cy="3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Candlestick</a:t>
            </a:r>
            <a:r>
              <a:rPr lang="en-GB"/>
              <a:t> Patterns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525"/>
            <a:ext cx="8795150" cy="4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9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0" y="67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Questions?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13" y="2162163"/>
            <a:ext cx="57435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0"/>
            <a:ext cx="8520600" cy="9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6175" y="825225"/>
            <a:ext cx="8520600" cy="4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Team/Background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Project Idea/Definition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Steps in Project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Demo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Project Considerations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Q&amp;A</a:t>
            </a:r>
            <a:endParaRPr b="1"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25" y="2387650"/>
            <a:ext cx="4156375" cy="27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Background/ Team Description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Topic Choice: Stock Market Historical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Problem Definition/Project Question: How do the top sectors of the S&amp;P 500 impact the trend of the market?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Wissemeddine- Team Leader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Ram- Data Wrangler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Raphael- Trend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Richard- Visualization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Rishi- </a:t>
            </a:r>
            <a:r>
              <a:rPr lang="en-GB"/>
              <a:t>Powerpoint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900" y="2696775"/>
            <a:ext cx="4404105" cy="2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Sector Analysis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Find Top Companies </a:t>
            </a:r>
            <a:r>
              <a:rPr lang="en-GB" sz="1000"/>
              <a:t>(</a:t>
            </a:r>
            <a:r>
              <a:rPr lang="en-GB" sz="1000">
                <a:solidFill>
                  <a:srgbClr val="BA2121"/>
                </a:solidFill>
                <a:highlight>
                  <a:srgbClr val="F7F7F7"/>
                </a:highlight>
              </a:rPr>
              <a:t>https://datahub.io/core/s-and-p-500-companies-financials/r/constituents-financials.csv</a:t>
            </a:r>
            <a:r>
              <a:rPr lang="en-GB" sz="1000"/>
              <a:t>)</a:t>
            </a:r>
            <a:endParaRPr sz="100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Top 4 Sectors (Info Tech, Financials, Health Care, Consumer Discretionary)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Total of 11 sectors in S&amp;P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Look into top 4 sectors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-12" y="1885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{45222DEA-A0F8-4EC8-9E2E-C08EEDAC4732}</a:tableStyleId>
              </a:tblPr>
              <a:tblGrid>
                <a:gridCol w="1045025"/>
                <a:gridCol w="826200"/>
                <a:gridCol w="873500"/>
                <a:gridCol w="752425"/>
                <a:gridCol w="681350"/>
                <a:gridCol w="867750"/>
                <a:gridCol w="697200"/>
                <a:gridCol w="826175"/>
                <a:gridCol w="776125"/>
                <a:gridCol w="872100"/>
                <a:gridCol w="926150"/>
              </a:tblGrid>
              <a:tr h="64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Sector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Price/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Earnings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Dividend Yield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Earning/Share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52 Week Low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52 Week High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Market Cap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EBITDA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Price/Sale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Price/Book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80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Information Technology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8347.00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2602.59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85.99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217.70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9714.50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6432.40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6727121800912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4.31e+11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411.61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761.15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5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Financials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6055.81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1169.53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137.17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301.71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6923.88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4943.22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3442649464852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3.60e+10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228.36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458.00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5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Health Care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8083.46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1406.27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55.95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264.77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9806.27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6326.87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3244359043367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2.23e+11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294.46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540.34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5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Consumer Discretionary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10418.90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2119.49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132.08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409.84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12342.24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8071.76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3213562747315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2.94e+11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191.16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2440.66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 1: Sector Analysis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25" y="1223982"/>
            <a:ext cx="6123454" cy="37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0" y="5204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Pie Chart Displaying All Sectors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Company Analysis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Loop to Find Top 4 Companies in Top 4 Sectors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00" y="937825"/>
            <a:ext cx="7895228" cy="40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Company Analysis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572000" y="909150"/>
            <a:ext cx="45720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Pie</a:t>
            </a:r>
            <a:r>
              <a:rPr lang="en-GB" sz="1400"/>
              <a:t> Chart/Bar Graph to Show Percent of Market Cap Relative to Entire S&amp;P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Total 505 companies in S&amp;P</a:t>
            </a:r>
            <a:r>
              <a:rPr lang="en-GB" sz="1400"/>
              <a:t>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7986" r="0" t="0"/>
          <a:stretch/>
        </p:blipFill>
        <p:spPr>
          <a:xfrm>
            <a:off x="-3" y="1818300"/>
            <a:ext cx="4677752" cy="3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75" y="2495550"/>
            <a:ext cx="4294393" cy="2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91650" y="909150"/>
            <a:ext cx="392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up of top 16 Companies within each Sector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0"/>
            <a:ext cx="85206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Impact of Each Top Company on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0" y="1011300"/>
            <a:ext cx="85206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Data Scraping (</a:t>
            </a:r>
            <a:r>
              <a:rPr lang="en-GB" sz="1400">
                <a:solidFill>
                  <a:srgbClr val="BA2121"/>
                </a:solidFill>
                <a:highlight>
                  <a:srgbClr val="F7F7F7"/>
                </a:highlight>
              </a:rPr>
              <a:t>"https://www.alphavantage.co/" </a:t>
            </a:r>
            <a:r>
              <a:rPr lang="en-GB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URL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Control Variables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75" y="2218650"/>
            <a:ext cx="5264725" cy="29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 3 (Continued)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693300" y="572700"/>
            <a:ext cx="6678000" cy="17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Data Plotting: Information Technology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Greatest influence on market</a:t>
            </a:r>
            <a:endParaRPr sz="14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25" y="0"/>
            <a:ext cx="2840176" cy="19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826" y="3013380"/>
            <a:ext cx="2840176" cy="213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20225"/>
            <a:ext cx="2840166" cy="21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840176" cy="18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6000" y="1849850"/>
            <a:ext cx="3411999" cy="1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046975" y="1757600"/>
            <a:ext cx="2208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S&amp;P 500 3 year trend</a:t>
            </a:r>
            <a:endParaRPr/>
          </a:p>
        </p:txBody>
      </p:sp>
      <p:cxnSp>
        <p:nvCxnSpPr>
          <p:cNvPr id="120" name="Google Shape;120;p21"/>
          <p:cNvCxnSpPr/>
          <p:nvPr/>
        </p:nvCxnSpPr>
        <p:spPr>
          <a:xfrm rot="10800000">
            <a:off x="3364750" y="2678800"/>
            <a:ext cx="32100" cy="15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1"/>
          <p:cNvCxnSpPr/>
          <p:nvPr/>
        </p:nvCxnSpPr>
        <p:spPr>
          <a:xfrm rot="10800000">
            <a:off x="5175750" y="2132350"/>
            <a:ext cx="64200" cy="19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 txBox="1"/>
          <p:nvPr/>
        </p:nvSpPr>
        <p:spPr>
          <a:xfrm>
            <a:off x="3600450" y="3896925"/>
            <a:ext cx="1510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Frame of Interest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